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6"/>
  </p:notesMasterIdLst>
  <p:sldIdLst>
    <p:sldId id="256" r:id="rId2"/>
    <p:sldId id="257" r:id="rId3"/>
    <p:sldId id="258" r:id="rId4"/>
    <p:sldId id="280" r:id="rId5"/>
    <p:sldId id="259" r:id="rId6"/>
    <p:sldId id="260" r:id="rId7"/>
    <p:sldId id="261" r:id="rId8"/>
    <p:sldId id="262" r:id="rId9"/>
    <p:sldId id="263" r:id="rId10"/>
    <p:sldId id="264" r:id="rId11"/>
    <p:sldId id="265" r:id="rId12"/>
    <p:sldId id="266" r:id="rId13"/>
    <p:sldId id="267" r:id="rId14"/>
    <p:sldId id="279" r:id="rId15"/>
    <p:sldId id="268" r:id="rId16"/>
    <p:sldId id="270" r:id="rId17"/>
    <p:sldId id="271" r:id="rId18"/>
    <p:sldId id="272" r:id="rId19"/>
    <p:sldId id="273" r:id="rId20"/>
    <p:sldId id="274" r:id="rId21"/>
    <p:sldId id="275" r:id="rId22"/>
    <p:sldId id="276" r:id="rId23"/>
    <p:sldId id="277" r:id="rId24"/>
    <p:sldId id="278"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Arial Black" panose="020B0A04020102020204" pitchFamily="34" charset="0"/>
      <p:bold r:id="rId31"/>
    </p:embeddedFont>
    <p:embeddedFont>
      <p:font typeface="Verdana" panose="020B060403050404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54" autoAdjust="0"/>
  </p:normalViewPr>
  <p:slideViewPr>
    <p:cSldViewPr snapToGrid="0">
      <p:cViewPr>
        <p:scale>
          <a:sx n="50" d="100"/>
          <a:sy n="50" d="100"/>
        </p:scale>
        <p:origin x="1020" y="2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988789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556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6" name="Shape 1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7176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62" name="Shape 16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745823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69" name="Shape 16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353206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Orion Nebula</a:t>
            </a:r>
          </a:p>
          <a:p>
            <a:pPr lvl="0">
              <a:spcBef>
                <a:spcPts val="0"/>
              </a:spcBef>
              <a:buNone/>
            </a:pPr>
            <a:endParaRPr lang="en-US" dirty="0" smtClean="0"/>
          </a:p>
          <a:p>
            <a:pPr lvl="0">
              <a:spcBef>
                <a:spcPts val="0"/>
              </a:spcBef>
              <a:buNone/>
            </a:pPr>
            <a:r>
              <a:rPr lang="en-US" dirty="0" smtClean="0"/>
              <a:t>Orion 130ST. 10 Lights, 10 seconds at ISO 400. 3 Darks, Processing - Deep Sky Stacker. Location, Downtown Baltimore.  </a:t>
            </a:r>
            <a:r>
              <a:rPr lang="en-US" smtClean="0"/>
              <a:t>Taken at a 17mm eyepiece with Galaxy S6.</a:t>
            </a:r>
            <a:endParaRPr dirty="0"/>
          </a:p>
        </p:txBody>
      </p:sp>
      <p:sp>
        <p:nvSpPr>
          <p:cNvPr id="176" name="Shape 17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2202027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90" name="Shape 19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172426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2032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06" name="Shape 20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262572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14" name="Shape 21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664915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22" name="Shape 22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1848534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29" name="Shape 22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83015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909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36" name="Shape 23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extLst>
      <p:ext uri="{BB962C8B-B14F-4D97-AF65-F5344CB8AC3E}">
        <p14:creationId xmlns:p14="http://schemas.microsoft.com/office/powerpoint/2010/main" val="2412638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collection of summer time showcase objects that are easy to star-hop to.</a:t>
            </a:r>
          </a:p>
        </p:txBody>
      </p:sp>
      <p:sp>
        <p:nvSpPr>
          <p:cNvPr id="243" name="Shape 2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1258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0" name="Shape 2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2272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00" name="Shape 10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69151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07" name="Shape 10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a:t>
            </a:fld>
            <a:endParaRPr lang="en-US"/>
          </a:p>
        </p:txBody>
      </p:sp>
    </p:spTree>
    <p:extLst>
      <p:ext uri="{BB962C8B-B14F-4D97-AF65-F5344CB8AC3E}">
        <p14:creationId xmlns:p14="http://schemas.microsoft.com/office/powerpoint/2010/main" val="365900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4" name="Shape 1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6499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9766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304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Mention the HAL Yahoo group has over 400 members, and the Facebook group has 282 members.  Obviously, not all of those folks are HAL members, but they are all astronomy enthusiasts</a:t>
            </a:r>
          </a:p>
        </p:txBody>
      </p:sp>
      <p:sp>
        <p:nvSpPr>
          <p:cNvPr id="140" name="Shape 1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1708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b="1">
                <a:solidFill>
                  <a:srgbClr val="333333"/>
                </a:solidFill>
                <a:highlight>
                  <a:srgbClr val="FFFFFF"/>
                </a:highlight>
                <a:latin typeface="Verdana"/>
                <a:ea typeface="Verdana"/>
                <a:cs typeface="Verdana"/>
                <a:sym typeface="Verdana"/>
              </a:rPr>
              <a:t>Dr. James Ira Thorpe</a:t>
            </a:r>
            <a:r>
              <a:rPr lang="en-US" sz="1100">
                <a:solidFill>
                  <a:srgbClr val="333333"/>
                </a:solidFill>
                <a:highlight>
                  <a:srgbClr val="FFFFFF"/>
                </a:highlight>
                <a:latin typeface="Verdana"/>
                <a:ea typeface="Verdana"/>
                <a:cs typeface="Verdana"/>
                <a:sym typeface="Verdana"/>
              </a:rPr>
              <a:t> is a researcher in the Gravitational Astrophysics Laboratory at NASA’s Goddard Space Flight Center whose research focuses on the technologies, mission design, and astrophysical science case for space-based gravitational wave observatories. Born in Santa Fe, NM, Ira attended Bucknell University in Lewsiburg, PA and graduated summa cum laude with degrees in Mechanical Engineering and Physics in 2001. Ira received his Ph.D. in Physics from the University of Florida in 2006, with thesis work on the laser metrology system for the LISA concept. Ira joined NASA/GSFC as a postdoctoral fellow in 2007 and converted to a civil servant in 2009. Ira is the NASA representative on the LISA Pathfinder Science Working Team and the study scientist for NASA’s L3ST, which is currently evaluating options for US participation in an ESA-led gravitational wave observatory.</a:t>
            </a:r>
          </a:p>
        </p:txBody>
      </p:sp>
      <p:sp>
        <p:nvSpPr>
          <p:cNvPr id="148" name="Shape 1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3077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70104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000">
                <a:solidFill>
                  <a:srgbClr val="FFFF00"/>
                </a:solidFill>
                <a:latin typeface="Calibri"/>
                <a:ea typeface="Calibri"/>
                <a:cs typeface="Calibri"/>
                <a:sym typeface="Calibri"/>
              </a:rPr>
              <a:t>‹#›</a:t>
            </a:fld>
            <a:endParaRPr lang="en-US" sz="2000">
              <a:solidFill>
                <a:srgbClr val="FFFF00"/>
              </a:solidFill>
              <a:latin typeface="Calibri"/>
              <a:ea typeface="Calibri"/>
              <a:cs typeface="Calibri"/>
              <a:sym typeface="Calibri"/>
            </a:endParaRPr>
          </a:p>
        </p:txBody>
      </p:sp>
      <p:pic>
        <p:nvPicPr>
          <p:cNvPr id="52" name="Shape 52" descr="HAL10Logo1.png"/>
          <p:cNvPicPr preferRelativeResize="0"/>
          <p:nvPr/>
        </p:nvPicPr>
        <p:blipFill rotWithShape="1">
          <a:blip r:embed="rId2">
            <a:alphaModFix/>
          </a:blip>
          <a:srcRect/>
          <a:stretch/>
        </p:blipFill>
        <p:spPr>
          <a:xfrm>
            <a:off x="-430987" y="-380889"/>
            <a:ext cx="2286000" cy="2286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facebook.com/groups/howardastro/" TargetMode="External"/><Relationship Id="rId4" Type="http://schemas.openxmlformats.org/officeDocument/2006/relationships/hyperlink" Target="http://www.howardastro.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League</a:t>
            </a:r>
          </a:p>
        </p:txBody>
      </p:sp>
      <p:sp>
        <p:nvSpPr>
          <p:cNvPr id="86" name="Shape 86"/>
          <p:cNvSpPr txBox="1"/>
          <p:nvPr/>
        </p:nvSpPr>
        <p:spPr>
          <a:xfrm>
            <a:off x="3708700" y="4800600"/>
            <a:ext cx="4068299" cy="646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a:solidFill>
                  <a:srgbClr val="FFFF00"/>
                </a:solidFill>
                <a:latin typeface="Times New Roman"/>
                <a:ea typeface="Times New Roman"/>
                <a:cs typeface="Times New Roman"/>
                <a:sym typeface="Times New Roman"/>
              </a:rPr>
              <a:t>Febr</a:t>
            </a:r>
            <a:r>
              <a:rPr lang="en-US" sz="3600" b="0" i="0" u="none" strike="noStrike" cap="none">
                <a:solidFill>
                  <a:srgbClr val="FFFF00"/>
                </a:solidFill>
                <a:latin typeface="Times New Roman"/>
                <a:ea typeface="Times New Roman"/>
                <a:cs typeface="Times New Roman"/>
                <a:sym typeface="Times New Roman"/>
              </a:rPr>
              <a:t>uary 1</a:t>
            </a:r>
            <a:r>
              <a:rPr lang="en-US" sz="3600">
                <a:solidFill>
                  <a:srgbClr val="FFFF00"/>
                </a:solidFill>
                <a:latin typeface="Times New Roman"/>
                <a:ea typeface="Times New Roman"/>
                <a:cs typeface="Times New Roman"/>
                <a:sym typeface="Times New Roman"/>
              </a:rPr>
              <a:t>6</a:t>
            </a:r>
            <a:r>
              <a:rPr lang="en-US" sz="3600" b="0" i="0" u="none" strike="noStrike" cap="none" baseline="30000">
                <a:solidFill>
                  <a:srgbClr val="FFFF00"/>
                </a:solidFill>
                <a:latin typeface="Times New Roman"/>
                <a:ea typeface="Times New Roman"/>
                <a:cs typeface="Times New Roman"/>
                <a:sym typeface="Times New Roman"/>
              </a:rPr>
              <a:t>th</a:t>
            </a:r>
            <a:r>
              <a:rPr lang="en-US" sz="3600" b="0" i="0" u="none" strike="noStrike" cap="none">
                <a:solidFill>
                  <a:srgbClr val="FFFF00"/>
                </a:solidFill>
                <a:latin typeface="Times New Roman"/>
                <a:ea typeface="Times New Roman"/>
                <a:cs typeface="Times New Roman"/>
                <a:sym typeface="Times New Roman"/>
              </a:rPr>
              <a:t>, 2017</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457200" y="1911250"/>
            <a:ext cx="8229600" cy="4215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r>
              <a:rPr lang="en-US">
                <a:solidFill>
                  <a:srgbClr val="00FF00"/>
                </a:solidFill>
              </a:rPr>
              <a:t>Dr. Ira Thorpe</a:t>
            </a:r>
          </a:p>
          <a:p>
            <a:pPr marL="0" marR="0" lvl="0" indent="0" algn="ctr" rtl="0">
              <a:spcBef>
                <a:spcPts val="0"/>
              </a:spcBef>
              <a:spcAft>
                <a:spcPts val="0"/>
              </a:spcAft>
              <a:buClr>
                <a:srgbClr val="FFFF00"/>
              </a:buClr>
              <a:buSzPct val="25000"/>
              <a:buFont typeface="Arial"/>
              <a:buNone/>
            </a:pPr>
            <a:endParaRPr>
              <a:solidFill>
                <a:srgbClr val="00FF00"/>
              </a:solidFill>
            </a:endParaRPr>
          </a:p>
          <a:p>
            <a:pPr marL="0" marR="0" lvl="0" indent="0" algn="ctr" rtl="0">
              <a:spcBef>
                <a:spcPts val="0"/>
              </a:spcBef>
              <a:spcAft>
                <a:spcPts val="0"/>
              </a:spcAft>
              <a:buClr>
                <a:srgbClr val="FFFF00"/>
              </a:buClr>
              <a:buSzPct val="25000"/>
              <a:buFont typeface="Arial"/>
              <a:buNone/>
            </a:pPr>
            <a:r>
              <a:rPr lang="en-US">
                <a:solidFill>
                  <a:srgbClr val="00FF00"/>
                </a:solidFill>
              </a:rPr>
              <a:t>The 100-year History of Gravitational Waves, and the LISA/LISA Pathfinder Missions</a:t>
            </a:r>
          </a:p>
        </p:txBody>
      </p:sp>
      <p:sp>
        <p:nvSpPr>
          <p:cNvPr id="151" name="Shape 151"/>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
        <p:nvSpPr>
          <p:cNvPr id="152" name="Shape 15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Guest Speaker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a:solidFill>
                  <a:srgbClr val="538CD5"/>
                </a:solidFill>
                <a:latin typeface="Times New Roman"/>
                <a:ea typeface="Times New Roman"/>
                <a:cs typeface="Times New Roman"/>
                <a:sym typeface="Times New Roman"/>
              </a:rPr>
              <a:t>Member’s astrophotos</a:t>
            </a:r>
          </a:p>
          <a:p>
            <a:pPr marL="0" marR="0" lvl="0" indent="0" algn="ctr" rtl="0">
              <a:lnSpc>
                <a:spcPct val="100000"/>
              </a:lnSpc>
              <a:spcBef>
                <a:spcPts val="0"/>
              </a:spcBef>
              <a:spcAft>
                <a:spcPts val="0"/>
              </a:spcAft>
              <a:buClr>
                <a:srgbClr val="538CD5"/>
              </a:buClr>
              <a:buSzPct val="25000"/>
              <a:buFont typeface="Times New Roman"/>
              <a:buNone/>
            </a:pPr>
            <a:r>
              <a:rPr lang="en-US" sz="6000" b="1">
                <a:solidFill>
                  <a:srgbClr val="538CD5"/>
                </a:solidFill>
                <a:latin typeface="Times New Roman"/>
                <a:ea typeface="Times New Roman"/>
                <a:cs typeface="Times New Roman"/>
                <a:sym typeface="Times New Roman"/>
              </a:rPr>
              <a:t>and sketches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pic>
        <p:nvPicPr>
          <p:cNvPr id="165" name="Shape 165"/>
          <p:cNvPicPr preferRelativeResize="0"/>
          <p:nvPr/>
        </p:nvPicPr>
        <p:blipFill>
          <a:blip r:embed="rId3">
            <a:alphaModFix/>
          </a:blip>
          <a:stretch>
            <a:fillRect/>
          </a:stretch>
        </p:blipFill>
        <p:spPr>
          <a:xfrm>
            <a:off x="152400" y="685800"/>
            <a:ext cx="8839200" cy="5344953"/>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pic>
        <p:nvPicPr>
          <p:cNvPr id="172" name="Shape 172"/>
          <p:cNvPicPr preferRelativeResize="0"/>
          <p:nvPr/>
        </p:nvPicPr>
        <p:blipFill>
          <a:blip r:embed="rId3">
            <a:alphaModFix/>
          </a:blip>
          <a:stretch>
            <a:fillRect/>
          </a:stretch>
        </p:blipFill>
        <p:spPr>
          <a:xfrm>
            <a:off x="152400" y="381000"/>
            <a:ext cx="8574887" cy="6051548"/>
          </a:xfrm>
          <a:prstGeom prst="rect">
            <a:avLst/>
          </a:prstGeom>
          <a:noFill/>
          <a:ln>
            <a:noFill/>
          </a:ln>
        </p:spPr>
      </p:pic>
      <p:sp>
        <p:nvSpPr>
          <p:cNvPr id="2" name="AutoShape 2" descr="Displaying Rosette Nebula.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smtClean="0"/>
              <a: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14</a:t>
            </a:fld>
            <a:endParaRPr lang="en-US" sz="1200">
              <a:solidFill>
                <a:schemeClr val="lt1"/>
              </a:solidFill>
              <a:latin typeface="Calibri"/>
              <a:ea typeface="Calibri"/>
              <a:cs typeface="Calibri"/>
              <a:sym typeface="Calibri"/>
            </a:endParaRPr>
          </a:p>
        </p:txBody>
      </p:sp>
      <p:pic>
        <p:nvPicPr>
          <p:cNvPr id="5" name="Picture 4"/>
          <p:cNvPicPr>
            <a:picLocks noChangeAspect="1"/>
          </p:cNvPicPr>
          <p:nvPr/>
        </p:nvPicPr>
        <p:blipFill>
          <a:blip r:embed="rId2"/>
          <a:stretch>
            <a:fillRect/>
          </a:stretch>
        </p:blipFill>
        <p:spPr>
          <a:xfrm>
            <a:off x="-371475" y="-504825"/>
            <a:ext cx="9886950" cy="7867650"/>
          </a:xfrm>
          <a:prstGeom prst="rect">
            <a:avLst/>
          </a:prstGeom>
        </p:spPr>
      </p:pic>
    </p:spTree>
    <p:extLst>
      <p:ext uri="{BB962C8B-B14F-4D97-AF65-F5344CB8AC3E}">
        <p14:creationId xmlns:p14="http://schemas.microsoft.com/office/powerpoint/2010/main" val="3630210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pic>
        <p:nvPicPr>
          <p:cNvPr id="179" name="Shape 179"/>
          <p:cNvPicPr preferRelativeResize="0"/>
          <p:nvPr/>
        </p:nvPicPr>
        <p:blipFill>
          <a:blip r:embed="rId3">
            <a:alphaModFix/>
          </a:blip>
          <a:stretch>
            <a:fillRect/>
          </a:stretch>
        </p:blipFill>
        <p:spPr>
          <a:xfrm>
            <a:off x="914400" y="292100"/>
            <a:ext cx="6248400" cy="62484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ctrTitle"/>
          </p:nvPr>
        </p:nvSpPr>
        <p:spPr>
          <a:xfrm>
            <a:off x="685800" y="2792400"/>
            <a:ext cx="7772400" cy="1470000"/>
          </a:xfrm>
          <a:prstGeom prst="rect">
            <a:avLst/>
          </a:prstGeom>
        </p:spPr>
        <p:txBody>
          <a:bodyPr lIns="91425" tIns="91425" rIns="91425" bIns="91425" anchor="ctr" anchorCtr="0">
            <a:noAutofit/>
          </a:bodyPr>
          <a:lstStyle/>
          <a:p>
            <a:pPr lvl="0">
              <a:spcBef>
                <a:spcPts val="0"/>
              </a:spcBef>
              <a:buNone/>
            </a:pPr>
            <a:r>
              <a:rPr lang="en-US">
                <a:solidFill>
                  <a:srgbClr val="A4C2F4"/>
                </a:solidFill>
              </a:rPr>
              <a:t>HAL Star Party Etiquette</a:t>
            </a:r>
          </a:p>
        </p:txBody>
      </p:sp>
      <p:sp>
        <p:nvSpPr>
          <p:cNvPr id="193" name="Shape 193"/>
          <p:cNvSpPr txBox="1">
            <a:spLocks noGrp="1"/>
          </p:cNvSpPr>
          <p:nvPr>
            <p:ph type="sldNum" idx="12"/>
          </p:nvPr>
        </p:nvSpPr>
        <p:spPr>
          <a:xfrm>
            <a:off x="6553200" y="6492875"/>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sz="1600"/>
              <a:t>16</a:t>
            </a:fld>
            <a:endParaRPr lang="en-US" sz="1600"/>
          </a:p>
        </p:txBody>
      </p:sp>
      <p:sp>
        <p:nvSpPr>
          <p:cNvPr id="194" name="Shape 194"/>
          <p:cNvSpPr txBox="1">
            <a:spLocks noGrp="1"/>
          </p:cNvSpPr>
          <p:nvPr>
            <p:ph type="subTitle" idx="1"/>
          </p:nvPr>
        </p:nvSpPr>
        <p:spPr>
          <a:xfrm>
            <a:off x="1478200" y="1314750"/>
            <a:ext cx="6400800" cy="1268100"/>
          </a:xfrm>
          <a:prstGeom prst="rect">
            <a:avLst/>
          </a:prstGeom>
        </p:spPr>
        <p:txBody>
          <a:bodyPr lIns="91425" tIns="91425" rIns="91425" bIns="91425" anchor="t" anchorCtr="0">
            <a:noAutofit/>
          </a:bodyPr>
          <a:lstStyle/>
          <a:p>
            <a:pPr lvl="0">
              <a:spcBef>
                <a:spcPts val="0"/>
              </a:spcBef>
              <a:buNone/>
            </a:pPr>
            <a:r>
              <a:rPr lang="en-US">
                <a:solidFill>
                  <a:srgbClr val="FFFF00"/>
                </a:solidFill>
              </a:rPr>
              <a:t>Special Topic</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Shape 200"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201" name="Shape 201"/>
          <p:cNvSpPr txBox="1"/>
          <p:nvPr/>
        </p:nvSpPr>
        <p:spPr>
          <a:xfrm>
            <a:off x="564150" y="-42275"/>
            <a:ext cx="8579700" cy="11727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538CD5"/>
              </a:buClr>
              <a:buSzPct val="25000"/>
              <a:buFont typeface="Times New Roman"/>
              <a:buNone/>
            </a:pPr>
            <a:r>
              <a:rPr lang="en-US" sz="4800" b="1">
                <a:solidFill>
                  <a:srgbClr val="538CD5"/>
                </a:solidFill>
                <a:latin typeface="Times New Roman"/>
                <a:ea typeface="Times New Roman"/>
                <a:cs typeface="Times New Roman"/>
                <a:sym typeface="Times New Roman"/>
              </a:rPr>
              <a:t>Before you leave home...</a:t>
            </a:r>
          </a:p>
        </p:txBody>
      </p:sp>
      <p:sp>
        <p:nvSpPr>
          <p:cNvPr id="202" name="Shape 202"/>
          <p:cNvSpPr txBox="1"/>
          <p:nvPr/>
        </p:nvSpPr>
        <p:spPr>
          <a:xfrm>
            <a:off x="780059" y="1401987"/>
            <a:ext cx="7584000" cy="1754400"/>
          </a:xfrm>
          <a:prstGeom prst="rect">
            <a:avLst/>
          </a:prstGeom>
          <a:noFill/>
          <a:ln>
            <a:noFill/>
          </a:ln>
        </p:spPr>
        <p:txBody>
          <a:bodyPr lIns="91425" tIns="45700" rIns="91425" bIns="45700" anchor="t" anchorCtr="0">
            <a:noAutofit/>
          </a:bodyPr>
          <a:lstStyle/>
          <a:p>
            <a:pPr marL="571500" marR="0" lvl="0" indent="-571500" algn="l" rtl="0">
              <a:spcBef>
                <a:spcPts val="0"/>
              </a:spcBef>
              <a:buClr>
                <a:srgbClr val="CCFF33"/>
              </a:buClr>
              <a:buSzPct val="100000"/>
              <a:buFont typeface="Arial"/>
              <a:buChar char="•"/>
            </a:pPr>
            <a:r>
              <a:rPr lang="en-US" sz="3600">
                <a:solidFill>
                  <a:srgbClr val="CCFF33"/>
                </a:solidFill>
                <a:latin typeface="Times New Roman"/>
                <a:ea typeface="Times New Roman"/>
                <a:cs typeface="Times New Roman"/>
                <a:sym typeface="Times New Roman"/>
              </a:rPr>
              <a:t>Pack everything that you need</a:t>
            </a:r>
          </a:p>
          <a:p>
            <a:pPr marL="914400" marR="0" lvl="1" indent="-381000" algn="l" rtl="0">
              <a:spcBef>
                <a:spcPts val="0"/>
              </a:spcBef>
              <a:buClr>
                <a:srgbClr val="CCFF33"/>
              </a:buClr>
              <a:buSzPct val="100000"/>
              <a:buFont typeface="Times New Roman"/>
            </a:pPr>
            <a:r>
              <a:rPr lang="en-US" sz="2400">
                <a:solidFill>
                  <a:srgbClr val="CCFF33"/>
                </a:solidFill>
                <a:latin typeface="Times New Roman"/>
                <a:ea typeface="Times New Roman"/>
                <a:cs typeface="Times New Roman"/>
                <a:sym typeface="Times New Roman"/>
              </a:rPr>
              <a:t>Batteries, cables, eyepieces, tools, camera(s), red light</a:t>
            </a:r>
          </a:p>
          <a:p>
            <a:pPr marL="571500" marR="0" lvl="0" indent="-571500" algn="l" rtl="0">
              <a:spcBef>
                <a:spcPts val="0"/>
              </a:spcBef>
              <a:buClr>
                <a:srgbClr val="CCFF33"/>
              </a:buClr>
              <a:buSzPct val="100000"/>
              <a:buFont typeface="Times New Roman"/>
              <a:buChar char="•"/>
            </a:pPr>
            <a:r>
              <a:rPr lang="en-US" sz="3600">
                <a:solidFill>
                  <a:srgbClr val="CCFF33"/>
                </a:solidFill>
                <a:latin typeface="Times New Roman"/>
                <a:ea typeface="Times New Roman"/>
                <a:cs typeface="Times New Roman"/>
                <a:sym typeface="Times New Roman"/>
              </a:rPr>
              <a:t>Dress for the weather</a:t>
            </a:r>
          </a:p>
          <a:p>
            <a:pPr marL="914400" marR="0" lvl="1" indent="-381000" algn="l" rtl="0">
              <a:spcBef>
                <a:spcPts val="0"/>
              </a:spcBef>
              <a:buClr>
                <a:srgbClr val="CCFF33"/>
              </a:buClr>
              <a:buSzPct val="100000"/>
              <a:buFont typeface="Times New Roman"/>
            </a:pPr>
            <a:r>
              <a:rPr lang="en-US" sz="2400">
                <a:solidFill>
                  <a:srgbClr val="CCFF33"/>
                </a:solidFill>
                <a:latin typeface="Times New Roman"/>
                <a:ea typeface="Times New Roman"/>
                <a:cs typeface="Times New Roman"/>
                <a:sym typeface="Times New Roman"/>
              </a:rPr>
              <a:t>More layers of clothing than you think you’ll need.</a:t>
            </a:r>
          </a:p>
          <a:p>
            <a:pPr marL="571500" marR="0" lvl="0" indent="-571500" algn="l" rtl="0">
              <a:spcBef>
                <a:spcPts val="0"/>
              </a:spcBef>
              <a:buClr>
                <a:srgbClr val="CCFF33"/>
              </a:buClr>
              <a:buSzPct val="100000"/>
              <a:buFont typeface="Times New Roman"/>
              <a:buChar char="•"/>
            </a:pPr>
            <a:r>
              <a:rPr lang="en-US" sz="3600">
                <a:solidFill>
                  <a:srgbClr val="CCFF33"/>
                </a:solidFill>
                <a:latin typeface="Times New Roman"/>
                <a:ea typeface="Times New Roman"/>
                <a:cs typeface="Times New Roman"/>
                <a:sym typeface="Times New Roman"/>
              </a:rPr>
              <a:t>Bring snacks/drinks</a:t>
            </a:r>
          </a:p>
          <a:p>
            <a:pPr marL="571500" marR="0" lvl="0" indent="-571500" algn="l" rtl="0">
              <a:spcBef>
                <a:spcPts val="0"/>
              </a:spcBef>
              <a:buClr>
                <a:srgbClr val="CCFF33"/>
              </a:buClr>
              <a:buSzPct val="100000"/>
              <a:buFont typeface="Times New Roman"/>
              <a:buChar char="•"/>
            </a:pPr>
            <a:r>
              <a:rPr lang="en-US" sz="3600">
                <a:solidFill>
                  <a:srgbClr val="CCFF33"/>
                </a:solidFill>
                <a:latin typeface="Times New Roman"/>
                <a:ea typeface="Times New Roman"/>
                <a:cs typeface="Times New Roman"/>
                <a:sym typeface="Times New Roman"/>
              </a:rPr>
              <a:t>Have an observation/photography plan</a:t>
            </a:r>
          </a:p>
          <a:p>
            <a:pPr marR="0" lvl="0" algn="l" rtl="0">
              <a:spcBef>
                <a:spcPts val="0"/>
              </a:spcBef>
              <a:buNone/>
            </a:pPr>
            <a:endParaRPr sz="3600">
              <a:solidFill>
                <a:srgbClr val="CCFF33"/>
              </a:solidFill>
              <a:latin typeface="Times New Roman"/>
              <a:ea typeface="Times New Roman"/>
              <a:cs typeface="Times New Roman"/>
              <a:sym typeface="Times New Roman"/>
            </a:endParaRPr>
          </a:p>
          <a:p>
            <a:pPr marL="1028700" marR="0" lvl="1" indent="-571500" algn="l" rtl="0">
              <a:spcBef>
                <a:spcPts val="0"/>
              </a:spcBef>
              <a:buClr>
                <a:schemeClr val="lt1"/>
              </a:buClr>
              <a:buFont typeface="Arial"/>
              <a:buNone/>
            </a:pPr>
            <a:endParaRPr sz="3600" b="0" i="0" u="none" strike="noStrike" cap="none">
              <a:solidFill>
                <a:srgbClr val="CCFF33"/>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a:spcBef>
                <a:spcPts val="0"/>
              </a:spcBef>
              <a:buNone/>
            </a:pPr>
            <a:r>
              <a:rPr lang="en-US">
                <a:solidFill>
                  <a:srgbClr val="6D9EEB"/>
                </a:solidFill>
              </a:rPr>
              <a:t>Consider the type of star party...</a:t>
            </a:r>
          </a:p>
        </p:txBody>
      </p:sp>
      <p:sp>
        <p:nvSpPr>
          <p:cNvPr id="209" name="Shape 209"/>
          <p:cNvSpPr txBox="1">
            <a:spLocks noGrp="1"/>
          </p:cNvSpPr>
          <p:nvPr>
            <p:ph type="dt" idx="10"/>
          </p:nvPr>
        </p:nvSpPr>
        <p:spPr>
          <a:xfrm>
            <a:off x="457200" y="6356350"/>
            <a:ext cx="2133600" cy="365100"/>
          </a:xfrm>
          <a:prstGeom prst="rect">
            <a:avLst/>
          </a:prstGeom>
        </p:spPr>
        <p:txBody>
          <a:bodyPr lIns="91425" tIns="91425" rIns="91425" bIns="91425" anchor="ctr"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
        <p:nvSpPr>
          <p:cNvPr id="210" name="Shape 210"/>
          <p:cNvSpPr txBox="1">
            <a:spLocks noGrp="1"/>
          </p:cNvSpPr>
          <p:nvPr>
            <p:ph type="body" idx="1"/>
          </p:nvPr>
        </p:nvSpPr>
        <p:spPr>
          <a:xfrm>
            <a:off x="457200" y="1417650"/>
            <a:ext cx="8229600" cy="4708500"/>
          </a:xfrm>
          <a:prstGeom prst="rect">
            <a:avLst/>
          </a:prstGeom>
        </p:spPr>
        <p:txBody>
          <a:bodyPr lIns="91425" tIns="91425" rIns="91425" bIns="91425" anchor="t" anchorCtr="0">
            <a:noAutofit/>
          </a:bodyPr>
          <a:lstStyle/>
          <a:p>
            <a:pPr marL="457200" lvl="0" indent="-457200" rtl="0">
              <a:spcBef>
                <a:spcPts val="0"/>
              </a:spcBef>
              <a:buSzPct val="100000"/>
            </a:pPr>
            <a:r>
              <a:rPr lang="en-US" sz="3600"/>
              <a:t>Public</a:t>
            </a:r>
          </a:p>
          <a:p>
            <a:pPr marL="914400" lvl="1" rtl="0">
              <a:spcBef>
                <a:spcPts val="0"/>
              </a:spcBef>
              <a:buSzPct val="100000"/>
            </a:pPr>
            <a:r>
              <a:rPr lang="en-US" sz="2400"/>
              <a:t>Scopes set up by members to share views with the public and other members</a:t>
            </a:r>
          </a:p>
          <a:p>
            <a:pPr marL="457200" lvl="0" indent="-457200" rtl="0">
              <a:spcBef>
                <a:spcPts val="0"/>
              </a:spcBef>
              <a:buSzPct val="100000"/>
            </a:pPr>
            <a:r>
              <a:rPr lang="en-US" sz="3600"/>
              <a:t>Members Only</a:t>
            </a:r>
          </a:p>
          <a:p>
            <a:pPr marL="914400" lvl="1" rtl="0">
              <a:spcBef>
                <a:spcPts val="0"/>
              </a:spcBef>
              <a:buSzPct val="100000"/>
            </a:pPr>
            <a:r>
              <a:rPr lang="en-US" sz="2400"/>
              <a:t>A member benefit</a:t>
            </a:r>
          </a:p>
          <a:p>
            <a:pPr marL="914400" lvl="1" rtl="0">
              <a:spcBef>
                <a:spcPts val="0"/>
              </a:spcBef>
              <a:buSzPct val="100000"/>
            </a:pPr>
            <a:r>
              <a:rPr lang="en-US" sz="2400"/>
              <a:t>Members usually pursue personal observing/astrophotography programs</a:t>
            </a:r>
          </a:p>
          <a:p>
            <a:pPr marL="914400" lvl="1" rtl="0">
              <a:spcBef>
                <a:spcPts val="0"/>
              </a:spcBef>
              <a:buSzPct val="100000"/>
            </a:pPr>
            <a:r>
              <a:rPr lang="en-US" sz="2400"/>
              <a:t>Scopes may or may not be available for sharing views</a:t>
            </a:r>
          </a:p>
          <a:p>
            <a:pPr marL="457200" lvl="0" indent="-457200" rtl="0">
              <a:spcBef>
                <a:spcPts val="0"/>
              </a:spcBef>
              <a:buSzPct val="100000"/>
            </a:pPr>
            <a:r>
              <a:rPr lang="en-US" sz="3600"/>
              <a:t>Impromptu</a:t>
            </a:r>
          </a:p>
          <a:p>
            <a:pPr marL="914400" lvl="1" rtl="0">
              <a:spcBef>
                <a:spcPts val="0"/>
              </a:spcBef>
              <a:buSzPct val="100000"/>
            </a:pPr>
            <a:r>
              <a:rPr lang="en-US" sz="2400"/>
              <a:t>When that rare clear sky pops up!</a:t>
            </a:r>
          </a:p>
          <a:p>
            <a:pPr marL="914400" lvl="1" rtl="0">
              <a:spcBef>
                <a:spcPts val="0"/>
              </a:spcBef>
              <a:buSzPct val="100000"/>
            </a:pPr>
            <a:r>
              <a:rPr lang="en-US" sz="2400"/>
              <a:t>Members only</a:t>
            </a:r>
          </a:p>
          <a:p>
            <a:pPr marL="914400" lvl="1">
              <a:spcBef>
                <a:spcPts val="0"/>
              </a:spcBef>
              <a:buSzPct val="100000"/>
            </a:pPr>
            <a:r>
              <a:rPr lang="en-US" sz="2400"/>
              <a:t>Look for keyholder announcement (members, if opted in)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a:spcBef>
                <a:spcPts val="0"/>
              </a:spcBef>
              <a:buNone/>
            </a:pPr>
            <a:r>
              <a:rPr lang="en-US">
                <a:solidFill>
                  <a:srgbClr val="6D9EEB"/>
                </a:solidFill>
              </a:rPr>
              <a:t>Once you arrive...</a:t>
            </a:r>
          </a:p>
        </p:txBody>
      </p:sp>
      <p:sp>
        <p:nvSpPr>
          <p:cNvPr id="217" name="Shape 217"/>
          <p:cNvSpPr txBox="1">
            <a:spLocks noGrp="1"/>
          </p:cNvSpPr>
          <p:nvPr>
            <p:ph type="dt" idx="10"/>
          </p:nvPr>
        </p:nvSpPr>
        <p:spPr>
          <a:xfrm>
            <a:off x="457200" y="6356350"/>
            <a:ext cx="2133600" cy="365100"/>
          </a:xfrm>
          <a:prstGeom prst="rect">
            <a:avLst/>
          </a:prstGeom>
        </p:spPr>
        <p:txBody>
          <a:bodyPr lIns="91425" tIns="91425" rIns="91425" bIns="91425" anchor="ctr"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
        <p:nvSpPr>
          <p:cNvPr id="218" name="Shape 218"/>
          <p:cNvSpPr txBox="1">
            <a:spLocks noGrp="1"/>
          </p:cNvSpPr>
          <p:nvPr>
            <p:ph type="body" idx="1"/>
          </p:nvPr>
        </p:nvSpPr>
        <p:spPr>
          <a:xfrm>
            <a:off x="457200" y="1417650"/>
            <a:ext cx="8229600" cy="4526100"/>
          </a:xfrm>
          <a:prstGeom prst="rect">
            <a:avLst/>
          </a:prstGeom>
        </p:spPr>
        <p:txBody>
          <a:bodyPr lIns="91425" tIns="91425" rIns="91425" bIns="91425" anchor="t" anchorCtr="0">
            <a:noAutofit/>
          </a:bodyPr>
          <a:lstStyle/>
          <a:p>
            <a:pPr marL="457200" lvl="0" indent="-457200" rtl="0">
              <a:spcBef>
                <a:spcPts val="0"/>
              </a:spcBef>
              <a:buSzPct val="100000"/>
            </a:pPr>
            <a:r>
              <a:rPr lang="en-US" sz="3600"/>
              <a:t>Select a space that works for you</a:t>
            </a:r>
          </a:p>
          <a:p>
            <a:pPr marL="914400" lvl="1" rtl="0">
              <a:spcBef>
                <a:spcPts val="0"/>
              </a:spcBef>
              <a:buSzPct val="100000"/>
            </a:pPr>
            <a:r>
              <a:rPr lang="en-US" sz="2400"/>
              <a:t>Alpha Ridge vs. Carrs Mill</a:t>
            </a:r>
          </a:p>
          <a:p>
            <a:pPr marL="914400" lvl="1" rtl="0">
              <a:spcBef>
                <a:spcPts val="0"/>
              </a:spcBef>
              <a:buSzPct val="100000"/>
            </a:pPr>
            <a:r>
              <a:rPr lang="en-US" sz="2400"/>
              <a:t>What do you want to observe?</a:t>
            </a:r>
          </a:p>
          <a:p>
            <a:pPr marL="914400" lvl="1" rtl="0">
              <a:spcBef>
                <a:spcPts val="0"/>
              </a:spcBef>
              <a:buSzPct val="100000"/>
            </a:pPr>
            <a:r>
              <a:rPr lang="en-US" sz="2400"/>
              <a:t>Near the entrance if leaving early</a:t>
            </a:r>
          </a:p>
          <a:p>
            <a:pPr marL="914400" lvl="1" rtl="0">
              <a:spcBef>
                <a:spcPts val="0"/>
              </a:spcBef>
              <a:buSzPct val="100000"/>
            </a:pPr>
            <a:r>
              <a:rPr lang="en-US" sz="2400"/>
              <a:t>With people or on a quiet edge</a:t>
            </a:r>
          </a:p>
          <a:p>
            <a:pPr marL="457200" lvl="0" indent="-457200" rtl="0">
              <a:spcBef>
                <a:spcPts val="0"/>
              </a:spcBef>
              <a:buSzPct val="100000"/>
            </a:pPr>
            <a:r>
              <a:rPr lang="en-US" sz="3600"/>
              <a:t>Turn off/cover trunk and door lights</a:t>
            </a:r>
          </a:p>
          <a:p>
            <a:pPr marL="457200" lvl="0" indent="-457200" rtl="0">
              <a:spcBef>
                <a:spcPts val="0"/>
              </a:spcBef>
              <a:buSzPct val="100000"/>
            </a:pPr>
            <a:r>
              <a:rPr lang="en-US" sz="3600"/>
              <a:t>Take advantage of the remaining daylight to set up</a:t>
            </a:r>
          </a:p>
          <a:p>
            <a:pPr marL="457200" lvl="0" indent="-457200">
              <a:spcBef>
                <a:spcPts val="0"/>
              </a:spcBef>
              <a:buSzPct val="100000"/>
            </a:pPr>
            <a:r>
              <a:rPr lang="en-US" sz="3600"/>
              <a:t>Take some time to get to know the people around you</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96" name="Shape 96"/>
          <p:cNvSpPr txBox="1"/>
          <p:nvPr/>
        </p:nvSpPr>
        <p:spPr>
          <a:xfrm>
            <a:off x="609600" y="1850021"/>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a:spcBef>
                <a:spcPts val="0"/>
              </a:spcBef>
              <a:buNone/>
            </a:pPr>
            <a:r>
              <a:rPr lang="en-US">
                <a:solidFill>
                  <a:srgbClr val="6D9EEB"/>
                </a:solidFill>
              </a:rPr>
              <a:t>Once it gets dark...</a:t>
            </a:r>
          </a:p>
        </p:txBody>
      </p:sp>
      <p:sp>
        <p:nvSpPr>
          <p:cNvPr id="225" name="Shape 225"/>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419100" rtl="0">
              <a:spcBef>
                <a:spcPts val="0"/>
              </a:spcBef>
              <a:buSzPct val="100000"/>
            </a:pPr>
            <a:r>
              <a:rPr lang="en-US" sz="3000"/>
              <a:t>Enjoy that rare clear sky that you have waited so long for</a:t>
            </a:r>
          </a:p>
          <a:p>
            <a:pPr marL="457200" lvl="0" indent="-419100" rtl="0">
              <a:spcBef>
                <a:spcPts val="0"/>
              </a:spcBef>
              <a:buSzPct val="100000"/>
            </a:pPr>
            <a:r>
              <a:rPr lang="en-US" sz="3000"/>
              <a:t>Enjoy the company of like-minded amateur astronomers</a:t>
            </a:r>
          </a:p>
          <a:p>
            <a:pPr marL="914400" lvl="1" rtl="0">
              <a:spcBef>
                <a:spcPts val="0"/>
              </a:spcBef>
              <a:buSzPct val="100000"/>
            </a:pPr>
            <a:r>
              <a:rPr lang="en-US" sz="2400"/>
              <a:t>Conversation is always welcome, but loud noise can be distracting</a:t>
            </a:r>
          </a:p>
          <a:p>
            <a:pPr marL="457200" lvl="0" indent="-419100" rtl="0">
              <a:spcBef>
                <a:spcPts val="0"/>
              </a:spcBef>
              <a:buSzPct val="100000"/>
            </a:pPr>
            <a:r>
              <a:rPr lang="en-US" sz="3000"/>
              <a:t>Protect your neighbors’ night vision with red lights/screen covers</a:t>
            </a:r>
          </a:p>
          <a:p>
            <a:pPr marL="457200" lvl="0" indent="-419100">
              <a:spcBef>
                <a:spcPts val="0"/>
              </a:spcBef>
              <a:buSzPct val="100000"/>
            </a:pPr>
            <a:r>
              <a:rPr lang="en-US" sz="3000"/>
              <a:t>Refrain from running automobile engines until you are leaving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a:spcBef>
                <a:spcPts val="0"/>
              </a:spcBef>
              <a:buNone/>
            </a:pPr>
            <a:r>
              <a:rPr lang="en-US">
                <a:solidFill>
                  <a:srgbClr val="6D9EEB"/>
                </a:solidFill>
              </a:rPr>
              <a:t>When it is time to leave...</a:t>
            </a:r>
          </a:p>
        </p:txBody>
      </p:sp>
      <p:sp>
        <p:nvSpPr>
          <p:cNvPr id="232" name="Shape 232"/>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457200" rtl="0">
              <a:spcBef>
                <a:spcPts val="0"/>
              </a:spcBef>
              <a:buSzPct val="100000"/>
            </a:pPr>
            <a:r>
              <a:rPr lang="en-US" sz="3600"/>
              <a:t>Parties generally end at 11pm</a:t>
            </a:r>
          </a:p>
          <a:p>
            <a:pPr marL="914400" lvl="1" rtl="0">
              <a:spcBef>
                <a:spcPts val="0"/>
              </a:spcBef>
              <a:buSzPct val="100000"/>
            </a:pPr>
            <a:r>
              <a:rPr lang="en-US" sz="2400"/>
              <a:t>Host’s discretion, will announce</a:t>
            </a:r>
          </a:p>
          <a:p>
            <a:pPr marL="457200" lvl="0" indent="-457200" rtl="0">
              <a:spcBef>
                <a:spcPts val="0"/>
              </a:spcBef>
              <a:buSzPct val="100000"/>
            </a:pPr>
            <a:r>
              <a:rPr lang="en-US" sz="3600"/>
              <a:t>Maintain red light discipline of others are still observing, except…</a:t>
            </a:r>
          </a:p>
          <a:p>
            <a:pPr marL="457200" lvl="0" indent="-457200" rtl="0">
              <a:spcBef>
                <a:spcPts val="0"/>
              </a:spcBef>
              <a:buSzPct val="100000"/>
            </a:pPr>
            <a:r>
              <a:rPr lang="en-US" sz="3600"/>
              <a:t>Turn on headlights when driving out</a:t>
            </a:r>
          </a:p>
          <a:p>
            <a:pPr marL="914400" lvl="1" rtl="0">
              <a:spcBef>
                <a:spcPts val="0"/>
              </a:spcBef>
              <a:buSzPct val="100000"/>
            </a:pPr>
            <a:r>
              <a:rPr lang="en-US" sz="2400"/>
              <a:t>Required for safety reasons</a:t>
            </a:r>
          </a:p>
          <a:p>
            <a:pPr marL="914400" lvl="1" rtl="0">
              <a:spcBef>
                <a:spcPts val="0"/>
              </a:spcBef>
              <a:buSzPct val="100000"/>
            </a:pPr>
            <a:r>
              <a:rPr lang="en-US" sz="2400"/>
              <a:t>Let observers around you know so that they can cover up as needed</a:t>
            </a:r>
          </a:p>
          <a:p>
            <a:pPr marL="457200" lvl="0" indent="-457200">
              <a:spcBef>
                <a:spcPts val="0"/>
              </a:spcBef>
              <a:buSzPct val="100000"/>
            </a:pPr>
            <a:r>
              <a:rPr lang="en-US" sz="3600"/>
              <a:t>Do not leave cars in the park!</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solidFill>
                  <a:srgbClr val="6D9EEB"/>
                </a:solidFill>
              </a:rPr>
              <a:t>Most importantly...</a:t>
            </a:r>
          </a:p>
        </p:txBody>
      </p:sp>
      <p:sp>
        <p:nvSpPr>
          <p:cNvPr id="239" name="Shape 239"/>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r>
              <a:rPr lang="en-US" sz="3600"/>
              <a:t>Show up!</a:t>
            </a:r>
          </a:p>
          <a:p>
            <a:pPr marL="914400" lvl="0" indent="-381000">
              <a:spcBef>
                <a:spcPts val="0"/>
              </a:spcBef>
              <a:buSzPct val="100000"/>
            </a:pPr>
            <a:r>
              <a:rPr lang="en-US" sz="2400"/>
              <a:t>Jim-ism: 85% of life is showing up</a:t>
            </a:r>
          </a:p>
          <a:p>
            <a:pPr lvl="0">
              <a:spcBef>
                <a:spcPts val="0"/>
              </a:spcBef>
              <a:buNone/>
            </a:pPr>
            <a:r>
              <a:rPr lang="en-US" sz="3600"/>
              <a:t>Enjoy your evening</a:t>
            </a:r>
          </a:p>
          <a:p>
            <a:pPr marL="914400" lvl="0" indent="-381000">
              <a:spcBef>
                <a:spcPts val="0"/>
              </a:spcBef>
              <a:buSzPct val="100000"/>
            </a:pPr>
            <a:r>
              <a:rPr lang="en-US" sz="2400"/>
              <a:t>Star parties can be a heckuva lot of fun</a:t>
            </a:r>
          </a:p>
          <a:p>
            <a:pPr lvl="0">
              <a:spcBef>
                <a:spcPts val="0"/>
              </a:spcBef>
              <a:buNone/>
            </a:pPr>
            <a:r>
              <a:rPr lang="en-US" sz="3600"/>
              <a:t>Enjoy sharing astronomy with others</a:t>
            </a:r>
          </a:p>
          <a:p>
            <a:pPr marL="914400" lvl="0" indent="-381000">
              <a:spcBef>
                <a:spcPts val="0"/>
              </a:spcBef>
              <a:buSzPct val="100000"/>
            </a:pPr>
            <a:r>
              <a:rPr lang="en-US" sz="2400"/>
              <a:t>Rewarding - you’re hooked the first time that you amaze a youngster!</a:t>
            </a:r>
          </a:p>
          <a:p>
            <a:pPr lvl="0">
              <a:spcBef>
                <a:spcPts val="0"/>
              </a:spcBef>
              <a:buNone/>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494270" y="444500"/>
            <a:ext cx="8229600" cy="5689600"/>
          </a:xfrm>
          <a:prstGeom prst="rect">
            <a:avLst/>
          </a:prstGeom>
          <a:noFill/>
          <a:ln>
            <a:noFill/>
          </a:ln>
        </p:spPr>
        <p:txBody>
          <a:bodyPr lIns="91425" tIns="45700" rIns="91425" bIns="45700" anchor="t" anchorCtr="0">
            <a:noAutofit/>
          </a:bodyPr>
          <a:lstStyle/>
          <a:p>
            <a:pPr marL="0" marR="0" lvl="0" indent="0" algn="ctr" rtl="0">
              <a:spcBef>
                <a:spcPts val="1200"/>
              </a:spcBef>
              <a:buClr>
                <a:srgbClr val="FFFF00"/>
              </a:buClr>
              <a:buSzPct val="25000"/>
              <a:buFont typeface="Arial"/>
              <a:buNone/>
            </a:pPr>
            <a:r>
              <a:rPr lang="en-US" sz="6000" dirty="0">
                <a:solidFill>
                  <a:srgbClr val="A4C2F4"/>
                </a:solidFill>
              </a:rPr>
              <a:t>Astronomy Humor</a:t>
            </a:r>
          </a:p>
          <a:p>
            <a:pPr marL="0" marR="0" lvl="0" indent="0" algn="ctr" rtl="0">
              <a:spcBef>
                <a:spcPts val="1200"/>
              </a:spcBef>
              <a:buClr>
                <a:srgbClr val="FFFF00"/>
              </a:buClr>
              <a:buSzPct val="25000"/>
              <a:buFont typeface="Arial"/>
              <a:buNone/>
            </a:pPr>
            <a:endParaRPr sz="4400" baseline="30000" dirty="0"/>
          </a:p>
          <a:p>
            <a:pPr marL="0" marR="0" lvl="0" indent="0" algn="ctr" rtl="0">
              <a:spcBef>
                <a:spcPts val="1200"/>
              </a:spcBef>
              <a:buClr>
                <a:srgbClr val="FFFF00"/>
              </a:buClr>
              <a:buSzPct val="25000"/>
              <a:buFont typeface="Arial"/>
              <a:buNone/>
            </a:pPr>
            <a:r>
              <a:rPr lang="en-US" sz="4800" b="1" dirty="0"/>
              <a:t>You Matter.</a:t>
            </a:r>
          </a:p>
          <a:p>
            <a:pPr marL="0" marR="0" lvl="0" indent="0" algn="ctr" rtl="0">
              <a:spcBef>
                <a:spcPts val="1200"/>
              </a:spcBef>
              <a:buClr>
                <a:srgbClr val="FFFF00"/>
              </a:buClr>
              <a:buSzPct val="25000"/>
              <a:buFont typeface="Arial"/>
              <a:buNone/>
            </a:pPr>
            <a:r>
              <a:rPr lang="en-US" sz="3000" dirty="0"/>
              <a:t>Unless you multiply yourself by the speed of light squared. Then, of course...</a:t>
            </a:r>
          </a:p>
          <a:p>
            <a:pPr marL="0" marR="0" lvl="0" indent="0" algn="ctr" rtl="0">
              <a:spcBef>
                <a:spcPts val="1200"/>
              </a:spcBef>
              <a:buClr>
                <a:srgbClr val="FFFF00"/>
              </a:buClr>
              <a:buSzPct val="25000"/>
              <a:buFont typeface="Arial"/>
              <a:buNone/>
            </a:pPr>
            <a:r>
              <a:rPr lang="en-US" sz="4800" b="1" dirty="0"/>
              <a:t>You Energy.</a:t>
            </a:r>
          </a:p>
          <a:p>
            <a:pPr marL="0" marR="0" lvl="0" indent="0" algn="ctr" rtl="0">
              <a:spcBef>
                <a:spcPts val="1200"/>
              </a:spcBef>
              <a:buClr>
                <a:srgbClr val="FFFF00"/>
              </a:buClr>
              <a:buSzPct val="25000"/>
              <a:buFont typeface="Arial"/>
              <a:buNone/>
            </a:pPr>
            <a:r>
              <a:rPr lang="en-US" sz="3600" dirty="0"/>
              <a:t>E=MC</a:t>
            </a:r>
            <a:r>
              <a:rPr lang="en-US" sz="3600" baseline="30000" dirty="0"/>
              <a:t>2</a:t>
            </a:r>
          </a:p>
        </p:txBody>
      </p:sp>
      <p:sp>
        <p:nvSpPr>
          <p:cNvPr id="246" name="Shape 246"/>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253" name="Shape 253"/>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a:solidFill>
                  <a:srgbClr val="00FF00"/>
                </a:solidFill>
                <a:latin typeface="Times New Roman"/>
                <a:ea typeface="Times New Roman"/>
                <a:cs typeface="Times New Roman"/>
                <a:sym typeface="Times New Roman"/>
              </a:rPr>
              <a:t>Next month’s meeting is on Thursday, March 16</a:t>
            </a:r>
            <a:r>
              <a:rPr lang="en-US" sz="4000" b="0" i="0" u="none" strike="noStrike" cap="none" baseline="30000">
                <a:solidFill>
                  <a:srgbClr val="00FF00"/>
                </a:solidFill>
                <a:latin typeface="Times New Roman"/>
                <a:ea typeface="Times New Roman"/>
                <a:cs typeface="Times New Roman"/>
                <a:sym typeface="Times New Roman"/>
              </a:rPr>
              <a:t>th</a:t>
            </a:r>
            <a:r>
              <a:rPr lang="en-US" sz="4000" b="0" i="0" u="none" strike="noStrike" cap="none">
                <a:solidFill>
                  <a:srgbClr val="00FF00"/>
                </a:solidFill>
                <a:latin typeface="Times New Roman"/>
                <a:ea typeface="Times New Roman"/>
                <a:cs typeface="Times New Roman"/>
                <a:sym typeface="Times New Roman"/>
              </a:rPr>
              <a:t>, 2017 7 PM</a:t>
            </a:r>
          </a:p>
          <a:p>
            <a:pPr marL="0" marR="0" lvl="0" indent="0" algn="ctr" rtl="0">
              <a:spcBef>
                <a:spcPts val="800"/>
              </a:spcBef>
              <a:buClr>
                <a:srgbClr val="FFFF00"/>
              </a:buClr>
              <a:buSzPct val="25000"/>
              <a:buFont typeface="Arial"/>
              <a:buNone/>
            </a:pPr>
            <a:endParaRPr sz="4000" b="0" i="0" u="none" strike="noStrike" cap="none">
              <a:solidFill>
                <a:srgbClr val="00FF00"/>
              </a:solidFill>
              <a:latin typeface="Times New Roman"/>
              <a:ea typeface="Times New Roman"/>
              <a:cs typeface="Times New Roman"/>
              <a:sym typeface="Times New Roman"/>
            </a:endParaRPr>
          </a:p>
        </p:txBody>
      </p:sp>
      <p:sp>
        <p:nvSpPr>
          <p:cNvPr id="254" name="Shape 254"/>
          <p:cNvSpPr txBox="1"/>
          <p:nvPr/>
        </p:nvSpPr>
        <p:spPr>
          <a:xfrm>
            <a:off x="485976" y="2931566"/>
            <a:ext cx="8172000" cy="3216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Font typeface="Arial"/>
              <a:buNone/>
            </a:pPr>
            <a:endParaRPr sz="3400">
              <a:solidFill>
                <a:srgbClr val="FFFF00"/>
              </a:solidFill>
              <a:latin typeface="Times New Roman"/>
              <a:ea typeface="Times New Roman"/>
              <a:cs typeface="Times New Roman"/>
              <a:sym typeface="Times New Roman"/>
            </a:endParaRPr>
          </a:p>
          <a:p>
            <a:pPr marL="0" marR="0" lvl="0" indent="0" algn="ctr" rtl="0">
              <a:lnSpc>
                <a:spcPct val="100000"/>
              </a:lnSpc>
              <a:spcBef>
                <a:spcPts val="800"/>
              </a:spcBef>
              <a:spcAft>
                <a:spcPts val="0"/>
              </a:spcAft>
              <a:buClr>
                <a:srgbClr val="FFFF00"/>
              </a:buClr>
              <a:buSzPct val="25000"/>
              <a:buFont typeface="Arial"/>
              <a:buNone/>
            </a:pPr>
            <a:r>
              <a:rPr lang="en-US" sz="4000">
                <a:solidFill>
                  <a:srgbClr val="FFFF00"/>
                </a:solidFill>
                <a:latin typeface="Times New Roman"/>
                <a:ea typeface="Times New Roman"/>
                <a:cs typeface="Times New Roman"/>
                <a:sym typeface="Times New Roman"/>
              </a:rPr>
              <a:t>Guest Speaker:</a:t>
            </a:r>
          </a:p>
          <a:p>
            <a:pPr marL="0" marR="0" lvl="0" indent="0" algn="ctr" rtl="0">
              <a:spcBef>
                <a:spcPts val="800"/>
              </a:spcBef>
              <a:buSzPct val="25000"/>
              <a:buNone/>
            </a:pPr>
            <a:r>
              <a:rPr lang="en-US" sz="4000">
                <a:solidFill>
                  <a:schemeClr val="lt1"/>
                </a:solidFill>
                <a:latin typeface="Calibri"/>
                <a:ea typeface="Calibri"/>
                <a:cs typeface="Calibri"/>
                <a:sym typeface="Calibri"/>
              </a:rPr>
              <a:t>Elizabeth Warren</a:t>
            </a:r>
          </a:p>
          <a:p>
            <a:pPr marL="0" marR="0" lvl="0" indent="0" algn="ctr" rtl="0">
              <a:spcBef>
                <a:spcPts val="800"/>
              </a:spcBef>
              <a:buSzPct val="25000"/>
              <a:buNone/>
            </a:pPr>
            <a:r>
              <a:rPr lang="en-US" sz="4000">
                <a:solidFill>
                  <a:schemeClr val="lt1"/>
                </a:solidFill>
                <a:latin typeface="Calibri"/>
                <a:ea typeface="Calibri"/>
                <a:cs typeface="Calibri"/>
                <a:sym typeface="Calibri"/>
              </a:rPr>
              <a:t>Director, UMD Observatory</a:t>
            </a:r>
          </a:p>
          <a:p>
            <a:pPr marL="0" marR="0" lvl="0" indent="0" algn="ctr" rtl="0">
              <a:spcBef>
                <a:spcPts val="800"/>
              </a:spcBef>
              <a:buNone/>
            </a:pPr>
            <a:endParaRPr sz="4000">
              <a:solidFill>
                <a:schemeClr val="lt1"/>
              </a:solidFill>
              <a:latin typeface="Calibri"/>
              <a:ea typeface="Calibri"/>
              <a:cs typeface="Calibri"/>
              <a:sym typeface="Calibri"/>
            </a:endParaRPr>
          </a:p>
        </p:txBody>
      </p:sp>
      <p:sp>
        <p:nvSpPr>
          <p:cNvPr id="255" name="Shape 255"/>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dt" idx="10"/>
          </p:nvPr>
        </p:nvSpPr>
        <p:spPr>
          <a:xfrm>
            <a:off x="457200" y="6356350"/>
            <a:ext cx="2133600" cy="365100"/>
          </a:xfrm>
          <a:prstGeom prst="rect">
            <a:avLst/>
          </a:prstGeom>
        </p:spPr>
        <p:txBody>
          <a:bodyPr lIns="91425" tIns="91425" rIns="91425" bIns="91425" anchor="ctr"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
        <p:nvSpPr>
          <p:cNvPr id="103" name="Shape 103"/>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lgn="ctr">
              <a:spcBef>
                <a:spcPts val="0"/>
              </a:spcBef>
              <a:buNone/>
            </a:pPr>
            <a:r>
              <a:rPr lang="en-US">
                <a:solidFill>
                  <a:srgbClr val="6D9EEB"/>
                </a:solidFill>
              </a:rPr>
              <a:t>Treasury Report</a:t>
            </a:r>
          </a:p>
          <a:p>
            <a:pPr lvl="0" algn="ctr">
              <a:spcBef>
                <a:spcPts val="0"/>
              </a:spcBef>
              <a:buNone/>
            </a:pPr>
            <a:endParaRPr/>
          </a:p>
          <a:p>
            <a:pPr lvl="0" algn="ctr">
              <a:spcBef>
                <a:spcPts val="0"/>
              </a:spcBef>
              <a:buNone/>
            </a:pPr>
            <a:r>
              <a:rPr lang="en-US" b="1"/>
              <a:t>Bob Savoy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87500" y="244814"/>
            <a:ext cx="6515100" cy="7091172"/>
          </a:xfrm>
          <a:prstGeom prst="rect">
            <a:avLst/>
          </a:prstGeom>
        </p:spPr>
        <p:txBody>
          <a:bodyPr wrap="square">
            <a:spAutoFit/>
          </a:bodyPr>
          <a:lstStyle/>
          <a:p>
            <a:pPr algn="ctr">
              <a:lnSpc>
                <a:spcPct val="115000"/>
              </a:lnSpc>
              <a:spcAft>
                <a:spcPts val="1000"/>
              </a:spcAft>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HAL 2016 Financial Summary</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3" indent="-342900">
              <a:lnSpc>
                <a:spcPct val="115000"/>
              </a:lnSpc>
              <a:buFont typeface="Symbol" panose="05050102010706020507" pitchFamily="18" charset="2"/>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2016 Starting Bank Balance:  $5,358</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3" indent="-342900">
              <a:lnSpc>
                <a:spcPct val="115000"/>
              </a:lnSpc>
              <a:buFont typeface="Symbol" panose="05050102010706020507" pitchFamily="18" charset="2"/>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2016 Income</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742950" lvl="4" indent="-285750">
              <a:lnSpc>
                <a:spcPct val="115000"/>
              </a:lnSpc>
              <a:buFont typeface="Courier New" panose="02070309020205020404" pitchFamily="49" charset="0"/>
              <a:buChar char="o"/>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Memberships: $4,485</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742950" lvl="4" indent="-285750">
              <a:lnSpc>
                <a:spcPct val="115000"/>
              </a:lnSpc>
              <a:buFont typeface="Courier New" panose="02070309020205020404" pitchFamily="49" charset="0"/>
              <a:buChar char="o"/>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Donations:       $1,000</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742950" lvl="4" indent="-285750">
              <a:lnSpc>
                <a:spcPct val="115000"/>
              </a:lnSpc>
              <a:buFont typeface="Courier New" panose="02070309020205020404" pitchFamily="49" charset="0"/>
              <a:buChar char="o"/>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Other:	</a:t>
            </a:r>
            <a:r>
              <a:rPr lang="en-US" sz="1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119</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3" indent="-342900">
              <a:lnSpc>
                <a:spcPct val="115000"/>
              </a:lnSpc>
              <a:buFont typeface="Symbol" panose="05050102010706020507" pitchFamily="18" charset="2"/>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2016 Cash added to Bank:     $5,604</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3" indent="-342900">
              <a:lnSpc>
                <a:spcPct val="115000"/>
              </a:lnSpc>
              <a:buFont typeface="Symbol" panose="05050102010706020507" pitchFamily="18" charset="2"/>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2016 Expenses</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742950" lvl="4" indent="-285750">
              <a:lnSpc>
                <a:spcPct val="115000"/>
              </a:lnSpc>
              <a:buFont typeface="Courier New" panose="02070309020205020404" pitchFamily="49" charset="0"/>
              <a:buChar char="o"/>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Recurring:        $2,235   (note 1)</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742950" lvl="4" indent="-285750">
              <a:lnSpc>
                <a:spcPct val="115000"/>
              </a:lnSpc>
              <a:buFont typeface="Courier New" panose="02070309020205020404" pitchFamily="49" charset="0"/>
              <a:buChar char="o"/>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Non-recurring: $1,098  (Note 2)</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3" indent="-342900">
              <a:lnSpc>
                <a:spcPct val="115000"/>
              </a:lnSpc>
              <a:buFont typeface="Symbol" panose="05050102010706020507" pitchFamily="18" charset="2"/>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2016 Cash spent from Bank: $3,333</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3" indent="-342900">
              <a:lnSpc>
                <a:spcPct val="115000"/>
              </a:lnSpc>
              <a:spcAft>
                <a:spcPts val="1000"/>
              </a:spcAft>
              <a:buFont typeface="Symbol" panose="05050102010706020507" pitchFamily="18" charset="2"/>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2016 Ending Bank Balance:   $7,629</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3">
              <a:lnSpc>
                <a:spcPct val="115000"/>
              </a:lnSpc>
              <a:spcAft>
                <a:spcPts val="1000"/>
              </a:spcAft>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Note 1: AL, Insurance, Website, Mailbox, IDA, CSC</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3">
              <a:spcAft>
                <a:spcPts val="1000"/>
              </a:spcAft>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Note 2: Materials and supplies needed to </a:t>
            </a:r>
            <a:r>
              <a:rPr lang="en-US" sz="1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keep</a:t>
            </a:r>
            <a:br>
              <a:rPr lang="en-US" sz="1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1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HALO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operating and in good condition</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HAL Membership Stats</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12/31/14: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178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12/31/15: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234</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12/31/16: </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219</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04066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solidFill>
                  <a:srgbClr val="00B0F0"/>
                </a:solidFill>
              </a:rPr>
              <a:t>HAL Librarian Needed</a:t>
            </a:r>
          </a:p>
        </p:txBody>
      </p:sp>
      <p:sp>
        <p:nvSpPr>
          <p:cNvPr id="110" name="Shape 110"/>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r>
              <a:rPr lang="en-US" sz="3600"/>
              <a:t>Not overly demanding</a:t>
            </a:r>
          </a:p>
          <a:p>
            <a:pPr lvl="0">
              <a:spcBef>
                <a:spcPts val="0"/>
              </a:spcBef>
              <a:buNone/>
            </a:pPr>
            <a:r>
              <a:rPr lang="en-US" sz="3600"/>
              <a:t>Great first time position on the Board</a:t>
            </a:r>
          </a:p>
          <a:p>
            <a:pPr lvl="0">
              <a:spcBef>
                <a:spcPts val="0"/>
              </a:spcBef>
              <a:buNone/>
            </a:pPr>
            <a:r>
              <a:rPr lang="en-US" sz="3600"/>
              <a:t>Great way to become involved with the observatory</a:t>
            </a:r>
          </a:p>
          <a:p>
            <a:pPr lvl="0">
              <a:spcBef>
                <a:spcPts val="0"/>
              </a:spcBef>
              <a:buNone/>
            </a:pPr>
            <a:endParaRPr sz="3600"/>
          </a:p>
          <a:p>
            <a:pPr marL="254000" lvl="0" indent="0">
              <a:spcBef>
                <a:spcPts val="0"/>
              </a:spcBef>
              <a:buNone/>
            </a:pPr>
            <a:r>
              <a:rPr lang="en-US" sz="3600"/>
              <a:t>Speak to any HAL officer, or send an email to leaders@howardastro.org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17" name="Shape 117"/>
          <p:cNvSpPr txBox="1"/>
          <p:nvPr/>
        </p:nvSpPr>
        <p:spPr>
          <a:xfrm>
            <a:off x="0" y="-42279"/>
            <a:ext cx="9144000" cy="117257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4800" b="1" i="0" u="none" strike="noStrike" cap="none">
                <a:solidFill>
                  <a:srgbClr val="538CD5"/>
                </a:solidFill>
                <a:latin typeface="Times New Roman"/>
                <a:ea typeface="Times New Roman"/>
                <a:cs typeface="Times New Roman"/>
                <a:sym typeface="Times New Roman"/>
              </a:rPr>
              <a:t>Upcoming</a:t>
            </a:r>
            <a:r>
              <a:rPr lang="en-US" sz="4800" b="1">
                <a:solidFill>
                  <a:srgbClr val="538CD5"/>
                </a:solidFill>
                <a:latin typeface="Times New Roman"/>
                <a:ea typeface="Times New Roman"/>
                <a:cs typeface="Times New Roman"/>
                <a:sym typeface="Times New Roman"/>
              </a:rPr>
              <a:t> E</a:t>
            </a:r>
            <a:r>
              <a:rPr lang="en-US" sz="4800" b="1" i="0" u="none" strike="noStrike" cap="none">
                <a:solidFill>
                  <a:srgbClr val="538CD5"/>
                </a:solidFill>
                <a:latin typeface="Times New Roman"/>
                <a:ea typeface="Times New Roman"/>
                <a:cs typeface="Times New Roman"/>
                <a:sym typeface="Times New Roman"/>
              </a:rPr>
              <a:t>vents</a:t>
            </a:r>
          </a:p>
        </p:txBody>
      </p:sp>
      <p:sp>
        <p:nvSpPr>
          <p:cNvPr id="118" name="Shape 118"/>
          <p:cNvSpPr txBox="1"/>
          <p:nvPr/>
        </p:nvSpPr>
        <p:spPr>
          <a:xfrm>
            <a:off x="963311" y="1605007"/>
            <a:ext cx="7583870" cy="2308323"/>
          </a:xfrm>
          <a:prstGeom prst="rect">
            <a:avLst/>
          </a:prstGeom>
          <a:noFill/>
          <a:ln>
            <a:noFill/>
          </a:ln>
        </p:spPr>
        <p:txBody>
          <a:bodyPr lIns="91425" tIns="45700" rIns="91425" bIns="45700" anchor="t" anchorCtr="0">
            <a:noAutofit/>
          </a:bodyPr>
          <a:lstStyle/>
          <a:p>
            <a:pPr marL="571500" lvl="0" indent="-571500" rtl="0">
              <a:spcBef>
                <a:spcPts val="0"/>
              </a:spcBef>
              <a:buClr>
                <a:srgbClr val="CCFF33"/>
              </a:buClr>
              <a:buSzPct val="100000"/>
              <a:buFont typeface="Arial"/>
              <a:buChar char="•"/>
            </a:pPr>
            <a:r>
              <a:rPr lang="en-US" sz="3600">
                <a:solidFill>
                  <a:srgbClr val="CCFF33"/>
                </a:solidFill>
                <a:latin typeface="Times New Roman"/>
                <a:ea typeface="Times New Roman"/>
                <a:cs typeface="Times New Roman"/>
                <a:sym typeface="Times New Roman"/>
              </a:rPr>
              <a:t>February 20-26 - Winter Star Party, Florida Keys.</a:t>
            </a:r>
          </a:p>
          <a:p>
            <a:pPr marL="571500" marR="0" lvl="0" indent="-571500" algn="l" rtl="0">
              <a:spcBef>
                <a:spcPts val="0"/>
              </a:spcBef>
              <a:buClr>
                <a:srgbClr val="CCFF33"/>
              </a:buClr>
              <a:buSzPct val="100000"/>
              <a:buFont typeface="Arial"/>
              <a:buChar char="•"/>
            </a:pPr>
            <a:r>
              <a:rPr lang="en-US" sz="3600">
                <a:solidFill>
                  <a:srgbClr val="CCFF33"/>
                </a:solidFill>
                <a:latin typeface="Times New Roman"/>
                <a:ea typeface="Times New Roman"/>
                <a:cs typeface="Times New Roman"/>
                <a:sym typeface="Times New Roman"/>
              </a:rPr>
              <a:t>March 4th - Public star party, Alpha Ridge Park.</a:t>
            </a:r>
          </a:p>
          <a:p>
            <a:pPr marL="571500" marR="0" lvl="0" indent="-571500" algn="l" rtl="0">
              <a:spcBef>
                <a:spcPts val="0"/>
              </a:spcBef>
              <a:buClr>
                <a:srgbClr val="CCFF33"/>
              </a:buClr>
              <a:buSzPct val="100000"/>
              <a:buFont typeface="Arial"/>
              <a:buChar char="•"/>
            </a:pPr>
            <a:r>
              <a:rPr lang="en-US" sz="3600">
                <a:solidFill>
                  <a:srgbClr val="CCFF33"/>
                </a:solidFill>
                <a:latin typeface="Times New Roman"/>
                <a:ea typeface="Times New Roman"/>
                <a:cs typeface="Times New Roman"/>
                <a:sym typeface="Times New Roman"/>
              </a:rPr>
              <a:t>March 22-26 - Chaos Spring Star Party, Scottsburg, VA.</a:t>
            </a:r>
          </a:p>
          <a:p>
            <a:pPr marL="571500" marR="0" lvl="0" indent="-571500" algn="l" rtl="0">
              <a:spcBef>
                <a:spcPts val="0"/>
              </a:spcBef>
              <a:buClr>
                <a:srgbClr val="CCFF33"/>
              </a:buClr>
              <a:buSzPct val="100000"/>
              <a:buFont typeface="Arial"/>
              <a:buChar char="•"/>
            </a:pPr>
            <a:r>
              <a:rPr lang="en-US" sz="3600">
                <a:solidFill>
                  <a:srgbClr val="CCFF33"/>
                </a:solidFill>
                <a:latin typeface="Times New Roman"/>
                <a:ea typeface="Times New Roman"/>
                <a:cs typeface="Times New Roman"/>
                <a:sym typeface="Times New Roman"/>
              </a:rPr>
              <a:t>March 25th - Members Only star party, Alpha Ridge Park.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25" name="Shape 12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solidFill>
                  <a:srgbClr val="A4C2F4"/>
                </a:solidFill>
              </a:rPr>
              <a:t>Night Sky Summary</a:t>
            </a:r>
          </a:p>
        </p:txBody>
      </p:sp>
      <p:sp>
        <p:nvSpPr>
          <p:cNvPr id="126" name="Shape 126"/>
          <p:cNvSpPr txBox="1">
            <a:spLocks noGrp="1"/>
          </p:cNvSpPr>
          <p:nvPr>
            <p:ph type="body" idx="2"/>
          </p:nvPr>
        </p:nvSpPr>
        <p:spPr>
          <a:xfrm>
            <a:off x="629475" y="1417650"/>
            <a:ext cx="8057400" cy="4708800"/>
          </a:xfrm>
          <a:prstGeom prst="rect">
            <a:avLst/>
          </a:prstGeom>
        </p:spPr>
        <p:txBody>
          <a:bodyPr lIns="91425" tIns="91425" rIns="91425" bIns="91425" anchor="t" anchorCtr="0">
            <a:noAutofit/>
          </a:bodyPr>
          <a:lstStyle/>
          <a:p>
            <a:pPr marL="0" lvl="0" indent="0" rtl="0">
              <a:spcBef>
                <a:spcPts val="0"/>
              </a:spcBef>
              <a:buNone/>
            </a:pPr>
            <a:r>
              <a:rPr lang="en-US" sz="2100" b="1" u="sng" dirty="0"/>
              <a:t>Sun</a:t>
            </a:r>
            <a:r>
              <a:rPr lang="en-US" sz="2100" dirty="0"/>
              <a:t> sets at 5:46 on Feb 16. Daylight savings begins Mar 12. Sets at 7:16pm on Mar 16. </a:t>
            </a:r>
          </a:p>
          <a:p>
            <a:pPr marL="0" lvl="0" indent="0">
              <a:spcBef>
                <a:spcPts val="0"/>
              </a:spcBef>
              <a:buNone/>
            </a:pPr>
            <a:endParaRPr sz="1000" dirty="0"/>
          </a:p>
          <a:p>
            <a:pPr marL="0" lvl="0" indent="0">
              <a:spcBef>
                <a:spcPts val="0"/>
              </a:spcBef>
              <a:buNone/>
            </a:pPr>
            <a:r>
              <a:rPr lang="en-US" sz="2100" b="1" u="sng" dirty="0"/>
              <a:t>Moon</a:t>
            </a:r>
            <a:r>
              <a:rPr lang="en-US" sz="2100" b="1" dirty="0"/>
              <a:t>:</a:t>
            </a:r>
            <a:r>
              <a:rPr lang="en-US" sz="2100" dirty="0"/>
              <a:t> |</a:t>
            </a:r>
            <a:r>
              <a:rPr lang="en-US" sz="2000" dirty="0"/>
              <a:t>◐</a:t>
            </a:r>
            <a:r>
              <a:rPr lang="en-US" sz="2100" dirty="0"/>
              <a:t> Feb 18</a:t>
            </a:r>
            <a:r>
              <a:rPr lang="en-US" sz="2100" dirty="0" smtClean="0"/>
              <a:t>|</a:t>
            </a:r>
            <a:r>
              <a:rPr lang="en-US" sz="1800" dirty="0" smtClean="0"/>
              <a:t>⚪</a:t>
            </a:r>
            <a:r>
              <a:rPr lang="en-US" sz="2100" dirty="0" smtClean="0"/>
              <a:t> </a:t>
            </a:r>
            <a:r>
              <a:rPr lang="en-US" sz="2100" dirty="0"/>
              <a:t>Feb 26|◑ Mar 5</a:t>
            </a:r>
            <a:r>
              <a:rPr lang="en-US" sz="2100" dirty="0" smtClean="0"/>
              <a:t>|</a:t>
            </a:r>
            <a:r>
              <a:rPr lang="en-US" sz="1600" dirty="0" smtClean="0"/>
              <a:t>⚫</a:t>
            </a:r>
            <a:r>
              <a:rPr lang="en-US" sz="2100" dirty="0" smtClean="0"/>
              <a:t> </a:t>
            </a:r>
            <a:r>
              <a:rPr lang="en-US" sz="2100" dirty="0"/>
              <a:t>Mar 12| </a:t>
            </a:r>
            <a:br>
              <a:rPr lang="en-US" sz="2100" dirty="0"/>
            </a:br>
            <a:r>
              <a:rPr lang="en-US" sz="2100" dirty="0"/>
              <a:t>Best earthshine view is around Mar 1. </a:t>
            </a:r>
          </a:p>
          <a:p>
            <a:pPr marL="0" lvl="0" indent="0" rtl="0">
              <a:spcBef>
                <a:spcPts val="0"/>
              </a:spcBef>
              <a:buNone/>
            </a:pPr>
            <a:endParaRPr sz="1000" dirty="0"/>
          </a:p>
          <a:p>
            <a:pPr marL="0" lvl="0" indent="0" rtl="0">
              <a:spcBef>
                <a:spcPts val="0"/>
              </a:spcBef>
              <a:buNone/>
            </a:pPr>
            <a:r>
              <a:rPr lang="en-US" sz="2100" dirty="0"/>
              <a:t>Planets: </a:t>
            </a:r>
            <a:r>
              <a:rPr lang="en-US" sz="2100" b="1" u="sng" dirty="0"/>
              <a:t>Venus</a:t>
            </a:r>
            <a:r>
              <a:rPr lang="en-US" sz="2100" dirty="0"/>
              <a:t> reaches peak brightness on Feb </a:t>
            </a:r>
            <a:r>
              <a:rPr lang="en-US" sz="2100" dirty="0" smtClean="0"/>
              <a:t>17-18 </a:t>
            </a:r>
            <a:r>
              <a:rPr lang="en-US" sz="2100" dirty="0"/>
              <a:t>in the western sky, and begins to fall off in early March. It appears as a waning crescent, rapidly increasing in apparent size. Find </a:t>
            </a:r>
            <a:r>
              <a:rPr lang="en-US" sz="2100" b="1" u="sng" dirty="0"/>
              <a:t>Mars</a:t>
            </a:r>
            <a:r>
              <a:rPr lang="en-US" sz="2100" dirty="0"/>
              <a:t> near Venus, decreasing in apparent size. </a:t>
            </a:r>
            <a:r>
              <a:rPr lang="en-US" sz="2100" b="1" u="sng" dirty="0"/>
              <a:t>Jupiter</a:t>
            </a:r>
            <a:r>
              <a:rPr lang="en-US" sz="2100" dirty="0"/>
              <a:t> is a morning object, rising around midnight and still approaching opposition. </a:t>
            </a:r>
            <a:r>
              <a:rPr lang="en-US" sz="2100" b="1" u="sng" dirty="0"/>
              <a:t>Saturn</a:t>
            </a:r>
            <a:r>
              <a:rPr lang="en-US" sz="2100" dirty="0"/>
              <a:t> is a morning object rising shortly after dawn.</a:t>
            </a:r>
          </a:p>
          <a:p>
            <a:pPr marL="0" lvl="0" indent="0" rtl="0">
              <a:spcBef>
                <a:spcPts val="0"/>
              </a:spcBef>
              <a:buNone/>
            </a:pPr>
            <a:endParaRPr sz="1000" dirty="0"/>
          </a:p>
          <a:p>
            <a:pPr marL="0" lvl="0" indent="0">
              <a:spcBef>
                <a:spcPts val="0"/>
              </a:spcBef>
              <a:buNone/>
            </a:pPr>
            <a:r>
              <a:rPr lang="en-US" sz="2100" dirty="0"/>
              <a:t>Constellations: Orion, Taurus, Pleiades are well up by sunset.</a:t>
            </a:r>
          </a:p>
        </p:txBody>
      </p:sp>
      <p:sp>
        <p:nvSpPr>
          <p:cNvPr id="127" name="Shape 12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descr="m46m47_hetlage_f.jpg"/>
          <p:cNvPicPr preferRelativeResize="0"/>
          <p:nvPr/>
        </p:nvPicPr>
        <p:blipFill rotWithShape="1">
          <a:blip r:embed="rId3">
            <a:alphaModFix/>
          </a:blip>
          <a:srcRect l="3516" r="4190"/>
          <a:stretch/>
        </p:blipFill>
        <p:spPr>
          <a:xfrm>
            <a:off x="0" y="0"/>
            <a:ext cx="9144000" cy="6858000"/>
          </a:xfrm>
          <a:prstGeom prst="rect">
            <a:avLst/>
          </a:prstGeom>
          <a:noFill/>
          <a:ln>
            <a:noFill/>
          </a:ln>
        </p:spPr>
      </p:pic>
      <p:sp>
        <p:nvSpPr>
          <p:cNvPr id="134" name="Shape 13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solidFill>
                  <a:srgbClr val="A4C2F4"/>
                </a:solidFill>
              </a:rPr>
              <a:t>Observing Challenge</a:t>
            </a:r>
          </a:p>
        </p:txBody>
      </p:sp>
      <p:sp>
        <p:nvSpPr>
          <p:cNvPr id="135" name="Shape 135"/>
          <p:cNvSpPr txBox="1">
            <a:spLocks noGrp="1"/>
          </p:cNvSpPr>
          <p:nvPr>
            <p:ph type="body" idx="2"/>
          </p:nvPr>
        </p:nvSpPr>
        <p:spPr>
          <a:xfrm>
            <a:off x="543300" y="1417650"/>
            <a:ext cx="8057400" cy="4708800"/>
          </a:xfrm>
          <a:prstGeom prst="rect">
            <a:avLst/>
          </a:prstGeom>
        </p:spPr>
        <p:txBody>
          <a:bodyPr lIns="91425" tIns="91425" rIns="91425" bIns="91425" anchor="t" anchorCtr="0">
            <a:noAutofit/>
          </a:bodyPr>
          <a:lstStyle/>
          <a:p>
            <a:pPr marL="0" lvl="0" indent="0" algn="ctr" rtl="0">
              <a:spcBef>
                <a:spcPts val="0"/>
              </a:spcBef>
              <a:buNone/>
            </a:pPr>
            <a:r>
              <a:rPr lang="en-US" sz="3000">
                <a:solidFill>
                  <a:srgbClr val="FFFF00"/>
                </a:solidFill>
              </a:rPr>
              <a:t>Bi-daily Observations of Venus</a:t>
            </a:r>
          </a:p>
          <a:p>
            <a:pPr marL="0" lvl="0" indent="0" algn="ctr" rtl="0">
              <a:spcBef>
                <a:spcPts val="0"/>
              </a:spcBef>
              <a:buNone/>
            </a:pPr>
            <a:endParaRPr sz="1000">
              <a:solidFill>
                <a:srgbClr val="FFFF00"/>
              </a:solidFill>
            </a:endParaRPr>
          </a:p>
          <a:p>
            <a:pPr marL="0" lvl="0" indent="0" rtl="0">
              <a:spcBef>
                <a:spcPts val="0"/>
              </a:spcBef>
              <a:buNone/>
            </a:pPr>
            <a:r>
              <a:rPr lang="en-US" sz="2400"/>
              <a:t>Venus reaches inferior conjunction on March 25</a:t>
            </a:r>
            <a:r>
              <a:rPr lang="en-US" sz="2400" baseline="30000"/>
              <a:t>th</a:t>
            </a:r>
            <a:r>
              <a:rPr lang="en-US" sz="2400"/>
              <a:t> as it ends its present evening apparition, and passes into the morning sky. On this particular conjunction, Venus will be near its maximum ecliptic latitude, meaning that it will be about 8-degrees north of the sun. In this configuration, bi-daily, or morning and evening of the same day, observations of Venus are possible within a few days of the conjunction.</a:t>
            </a:r>
          </a:p>
          <a:p>
            <a:pPr marL="0" lvl="0" indent="0" rtl="0">
              <a:spcBef>
                <a:spcPts val="0"/>
              </a:spcBef>
              <a:buNone/>
            </a:pPr>
            <a:endParaRPr sz="1000"/>
          </a:p>
          <a:p>
            <a:pPr marL="0" lvl="0" indent="0" rtl="0">
              <a:spcBef>
                <a:spcPts val="0"/>
              </a:spcBef>
              <a:buNone/>
            </a:pPr>
            <a:r>
              <a:rPr lang="en-US" sz="2400"/>
              <a:t>Look for reminders that this opportunity is coming, get out and observe, and look for a call for observations just prior to the April meeting.</a:t>
            </a:r>
          </a:p>
          <a:p>
            <a:pPr marL="0" lvl="0" indent="0" rtl="0">
              <a:spcBef>
                <a:spcPts val="0"/>
              </a:spcBef>
              <a:buNone/>
            </a:pPr>
            <a:endParaRPr sz="2400"/>
          </a:p>
          <a:p>
            <a:pPr marL="0" lvl="0" indent="0" rtl="0">
              <a:spcBef>
                <a:spcPts val="0"/>
              </a:spcBef>
              <a:buNone/>
            </a:pPr>
            <a:endParaRPr sz="2400"/>
          </a:p>
        </p:txBody>
      </p:sp>
      <p:sp>
        <p:nvSpPr>
          <p:cNvPr id="136" name="Shape 136"/>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Shape 142"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43" name="Shape 143"/>
          <p:cNvSpPr txBox="1"/>
          <p:nvPr/>
        </p:nvSpPr>
        <p:spPr>
          <a:xfrm>
            <a:off x="596900" y="33920"/>
            <a:ext cx="8229600" cy="117257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4800" b="1" i="0" u="none" strike="noStrike" cap="none">
                <a:solidFill>
                  <a:srgbClr val="538CD5"/>
                </a:solidFill>
                <a:latin typeface="Times New Roman"/>
                <a:ea typeface="Times New Roman"/>
                <a:cs typeface="Times New Roman"/>
                <a:sym typeface="Times New Roman"/>
              </a:rPr>
              <a:t>HAL Social Media</a:t>
            </a:r>
          </a:p>
        </p:txBody>
      </p:sp>
      <p:sp>
        <p:nvSpPr>
          <p:cNvPr id="144" name="Shape 144"/>
          <p:cNvSpPr txBox="1"/>
          <p:nvPr/>
        </p:nvSpPr>
        <p:spPr>
          <a:xfrm>
            <a:off x="984250" y="1117600"/>
            <a:ext cx="7175499" cy="563231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a:solidFill>
                  <a:srgbClr val="CCFF33"/>
                </a:solidFill>
                <a:latin typeface="Times New Roman"/>
                <a:ea typeface="Times New Roman"/>
                <a:cs typeface="Times New Roman"/>
                <a:sym typeface="Times New Roman"/>
              </a:rPr>
              <a:t>Website:</a:t>
            </a:r>
          </a:p>
          <a:p>
            <a:pPr marL="0" marR="0" lvl="0" indent="0" algn="ctr" rtl="0">
              <a:spcBef>
                <a:spcPts val="0"/>
              </a:spcBef>
              <a:buSzPct val="25000"/>
              <a:buNone/>
            </a:pPr>
            <a:r>
              <a:rPr lang="en-US" sz="3600" u="sng">
                <a:solidFill>
                  <a:schemeClr val="hlink"/>
                </a:solidFill>
                <a:latin typeface="Times New Roman"/>
                <a:ea typeface="Times New Roman"/>
                <a:cs typeface="Times New Roman"/>
                <a:sym typeface="Times New Roman"/>
                <a:hlinkClick r:id="rId4"/>
              </a:rPr>
              <a:t>http://www.howardastro.org</a:t>
            </a:r>
          </a:p>
          <a:p>
            <a:pPr marL="0" marR="0" lvl="0" indent="0" algn="ctr" rtl="0">
              <a:spcBef>
                <a:spcPts val="0"/>
              </a:spcBef>
              <a:buNone/>
            </a:pPr>
            <a:endParaRPr sz="3600">
              <a:solidFill>
                <a:srgbClr val="CCFF33"/>
              </a:solidFill>
              <a:latin typeface="Times New Roman"/>
              <a:ea typeface="Times New Roman"/>
              <a:cs typeface="Times New Roman"/>
              <a:sym typeface="Times New Roman"/>
            </a:endParaRPr>
          </a:p>
          <a:p>
            <a:pPr marL="0" marR="0" lvl="0" indent="0" algn="ctr" rtl="0">
              <a:spcBef>
                <a:spcPts val="0"/>
              </a:spcBef>
              <a:buSzPct val="25000"/>
              <a:buNone/>
            </a:pPr>
            <a:r>
              <a:rPr lang="en-US" sz="3600">
                <a:solidFill>
                  <a:srgbClr val="CCFF33"/>
                </a:solidFill>
                <a:latin typeface="Times New Roman"/>
                <a:ea typeface="Times New Roman"/>
                <a:cs typeface="Times New Roman"/>
                <a:sym typeface="Times New Roman"/>
              </a:rPr>
              <a:t>Facebook:</a:t>
            </a:r>
          </a:p>
          <a:p>
            <a:pPr marL="0" marR="0" lvl="0" indent="0" algn="ctr" rtl="0">
              <a:spcBef>
                <a:spcPts val="0"/>
              </a:spcBef>
              <a:buSzPct val="25000"/>
              <a:buNone/>
            </a:pPr>
            <a:r>
              <a:rPr lang="en-US" sz="3600" u="sng">
                <a:solidFill>
                  <a:schemeClr val="hlink"/>
                </a:solidFill>
                <a:latin typeface="Times New Roman"/>
                <a:ea typeface="Times New Roman"/>
                <a:cs typeface="Times New Roman"/>
                <a:sym typeface="Times New Roman"/>
                <a:hlinkClick r:id="rId5"/>
              </a:rPr>
              <a:t>https://www.facebook.com/groups/howardastro/</a:t>
            </a:r>
          </a:p>
          <a:p>
            <a:pPr marL="0" marR="0" lvl="0" indent="0" algn="ctr" rtl="0">
              <a:spcBef>
                <a:spcPts val="0"/>
              </a:spcBef>
              <a:buNone/>
            </a:pPr>
            <a:endParaRPr sz="3600">
              <a:solidFill>
                <a:srgbClr val="CCFF33"/>
              </a:solidFill>
              <a:latin typeface="Times New Roman"/>
              <a:ea typeface="Times New Roman"/>
              <a:cs typeface="Times New Roman"/>
              <a:sym typeface="Times New Roman"/>
            </a:endParaRPr>
          </a:p>
          <a:p>
            <a:pPr marL="0" marR="0" lvl="0" indent="0" algn="ctr" rtl="0">
              <a:spcBef>
                <a:spcPts val="0"/>
              </a:spcBef>
              <a:buSzPct val="25000"/>
              <a:buNone/>
            </a:pPr>
            <a:r>
              <a:rPr lang="en-US" sz="3600">
                <a:solidFill>
                  <a:srgbClr val="CCFF33"/>
                </a:solidFill>
                <a:latin typeface="Times New Roman"/>
                <a:ea typeface="Times New Roman"/>
                <a:cs typeface="Times New Roman"/>
                <a:sym typeface="Times New Roman"/>
              </a:rPr>
              <a:t>Yahoo Group (mailing list):</a:t>
            </a:r>
          </a:p>
          <a:p>
            <a:pPr marL="0" marR="0" lvl="0" indent="0" algn="ctr" rtl="0">
              <a:spcBef>
                <a:spcPts val="0"/>
              </a:spcBef>
              <a:buSzPct val="25000"/>
              <a:buNone/>
            </a:pPr>
            <a:r>
              <a:rPr lang="en-US" sz="3600">
                <a:solidFill>
                  <a:srgbClr val="CCFF33"/>
                </a:solidFill>
                <a:latin typeface="Times New Roman"/>
                <a:ea typeface="Times New Roman"/>
                <a:cs typeface="Times New Roman"/>
                <a:sym typeface="Times New Roman"/>
              </a:rPr>
              <a:t>https://tech.groups.yahoo.com/group/howardastro/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18999</TotalTime>
  <Words>969</Words>
  <Application>Microsoft Office PowerPoint</Application>
  <PresentationFormat>On-screen Show (4:3)</PresentationFormat>
  <Paragraphs>167</Paragraphs>
  <Slides>24</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Calibri</vt:lpstr>
      <vt:lpstr>Symbol</vt:lpstr>
      <vt:lpstr>Arial Black</vt:lpstr>
      <vt:lpstr>Times New Roman</vt:lpstr>
      <vt:lpstr>Verdana</vt:lpstr>
      <vt:lpstr>Arial</vt:lpstr>
      <vt:lpstr>Courier New</vt:lpstr>
      <vt:lpstr>Office Theme</vt:lpstr>
      <vt:lpstr>PowerPoint Presentation</vt:lpstr>
      <vt:lpstr>PowerPoint Presentation</vt:lpstr>
      <vt:lpstr>PowerPoint Presentation</vt:lpstr>
      <vt:lpstr>PowerPoint Presentation</vt:lpstr>
      <vt:lpstr>HAL Librarian Needed</vt:lpstr>
      <vt:lpstr>PowerPoint Presentation</vt:lpstr>
      <vt:lpstr>Night Sky Summary</vt:lpstr>
      <vt:lpstr>Observing Challenge</vt:lpstr>
      <vt:lpstr>PowerPoint Presentation</vt:lpstr>
      <vt:lpstr>Guest Speaker</vt:lpstr>
      <vt:lpstr>PowerPoint Presentation</vt:lpstr>
      <vt:lpstr>PowerPoint Presentation</vt:lpstr>
      <vt:lpstr>PowerPoint Presentation</vt:lpstr>
      <vt:lpstr>PowerPoint Presentation</vt:lpstr>
      <vt:lpstr>PowerPoint Presentation</vt:lpstr>
      <vt:lpstr>HAL Star Party Etiquette</vt:lpstr>
      <vt:lpstr>PowerPoint Presentation</vt:lpstr>
      <vt:lpstr>Consider the type of star party...</vt:lpstr>
      <vt:lpstr>Once you arrive...</vt:lpstr>
      <vt:lpstr>Once it gets dark...</vt:lpstr>
      <vt:lpstr>When it is time to leave...</vt:lpstr>
      <vt:lpstr>Most importantly...</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Jim Johnson</cp:lastModifiedBy>
  <cp:revision>10</cp:revision>
  <dcterms:modified xsi:type="dcterms:W3CDTF">2017-02-26T01:48:15Z</dcterms:modified>
</cp:coreProperties>
</file>